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Canva Sans" charset="1" panose="020B0503030501040103"/>
      <p:regular r:id="rId14"/>
    </p:embeddedFont>
    <p:embeddedFont>
      <p:font typeface="Canva Sans Bold" charset="1" panose="020B0803030501040103"/>
      <p:regular r:id="rId15"/>
    </p:embeddedFont>
    <p:embeddedFont>
      <p:font typeface="Canva Sans Italics" charset="1" panose="020B0503030501040103"/>
      <p:regular r:id="rId16"/>
    </p:embeddedFont>
    <p:embeddedFont>
      <p:font typeface="Canva Sans Bold Italics" charset="1" panose="020B0803030501040103"/>
      <p:regular r:id="rId17"/>
    </p:embeddedFont>
    <p:embeddedFont>
      <p:font typeface="Canva Sans Medium" charset="1" panose="020B0603030501040103"/>
      <p:regular r:id="rId18"/>
    </p:embeddedFont>
    <p:embeddedFont>
      <p:font typeface="Canva Sans Medium Italics" charset="1" panose="020B0603030501040103"/>
      <p:regular r:id="rId19"/>
    </p:embeddedFont>
    <p:embeddedFont>
      <p:font typeface="Alice" charset="1" panose="00000500000000000000"/>
      <p:regular r:id="rId20"/>
    </p:embeddedFont>
    <p:embeddedFont>
      <p:font typeface="Alice Bold" charset="1" panose="00000500000000000000"/>
      <p:regular r:id="rId21"/>
    </p:embeddedFont>
    <p:embeddedFont>
      <p:font typeface="Alice Italics" charset="1" panose="00000500000000000000"/>
      <p:regular r:id="rId22"/>
    </p:embeddedFont>
    <p:embeddedFont>
      <p:font typeface="Alice Bold Italic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6" t="-50321" r="-1345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0801" y="3060154"/>
            <a:ext cx="11277192" cy="208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Alice Bold"/>
              </a:rPr>
              <a:t>Unlocking Creativity: Generative AI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0801" y="5476612"/>
            <a:ext cx="11277192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24"/>
              </a:lnSpc>
            </a:pPr>
            <a:r>
              <a:rPr lang="en-US" sz="2499">
                <a:solidFill>
                  <a:srgbClr val="FFFFFF"/>
                </a:solidFill>
                <a:latin typeface="Arial Bold"/>
              </a:rPr>
              <a:t>-Shardul Chavan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7792"/>
            <a:ext cx="18407213" cy="10342583"/>
            <a:chOff x="0" y="0"/>
            <a:chExt cx="4847990" cy="2723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7990" cy="2723972"/>
            </a:xfrm>
            <a:custGeom>
              <a:avLst/>
              <a:gdLst/>
              <a:ahLst/>
              <a:cxnLst/>
              <a:rect r="r" b="b" t="t" l="l"/>
              <a:pathLst>
                <a:path h="2723972" w="4847990">
                  <a:moveTo>
                    <a:pt x="0" y="0"/>
                  </a:moveTo>
                  <a:lnTo>
                    <a:pt x="4847990" y="0"/>
                  </a:lnTo>
                  <a:lnTo>
                    <a:pt x="4847990" y="2723972"/>
                  </a:lnTo>
                  <a:lnTo>
                    <a:pt x="0" y="2723972"/>
                  </a:lnTo>
                  <a:close/>
                </a:path>
              </a:pathLst>
            </a:custGeom>
            <a:solidFill>
              <a:srgbClr val="000000">
                <a:alpha val="2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39748" indent="-269874" lvl="1">
                <a:lnSpc>
                  <a:spcPts val="28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27843"/>
                    </a:srgbClr>
                  </a:solidFill>
                  <a:latin typeface="Arial Bold"/>
                </a:rPr>
                <a:t>Generative AI is a cutting-edge field of artificial intelligence</a:t>
              </a:r>
            </a:p>
            <a:p>
              <a:pPr marL="539748" indent="-269874" lvl="1">
                <a:lnSpc>
                  <a:spcPts val="28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27843"/>
                    </a:srgbClr>
                  </a:solidFill>
                  <a:latin typeface="Arial Bold"/>
                </a:rPr>
                <a:t>It's all about AI systems that can create new, original content.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08026" y="3154082"/>
            <a:ext cx="6951274" cy="4812420"/>
          </a:xfrm>
          <a:custGeom>
            <a:avLst/>
            <a:gdLst/>
            <a:ahLst/>
            <a:cxnLst/>
            <a:rect r="r" b="b" t="t" l="l"/>
            <a:pathLst>
              <a:path h="4812420" w="6951274">
                <a:moveTo>
                  <a:pt x="0" y="0"/>
                </a:moveTo>
                <a:lnTo>
                  <a:pt x="6951274" y="0"/>
                </a:lnTo>
                <a:lnTo>
                  <a:pt x="6951274" y="4812420"/>
                </a:lnTo>
                <a:lnTo>
                  <a:pt x="0" y="4812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37991" y="1066800"/>
            <a:ext cx="13331231" cy="105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Alice Bold"/>
              </a:rPr>
              <a:t>Introduction to Generative AI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8306" y="3239737"/>
            <a:ext cx="8940283" cy="482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Generative </a:t>
            </a:r>
            <a:r>
              <a:rPr lang="en-US" sz="3036">
                <a:solidFill>
                  <a:srgbClr val="FFFFFF"/>
                </a:solidFill>
                <a:latin typeface="Canva Sans Bold"/>
              </a:rPr>
              <a:t>AI is a cutting-edge field of artificial intelligence.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It's all about AI systems that can create new, original content.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Imagine machines that can paint, write, and compose music!</a:t>
            </a:r>
          </a:p>
          <a:p>
            <a:pPr>
              <a:lnSpc>
                <a:spcPts val="425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7792"/>
            <a:ext cx="18407213" cy="10342583"/>
            <a:chOff x="0" y="0"/>
            <a:chExt cx="4847990" cy="2723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7990" cy="2723972"/>
            </a:xfrm>
            <a:custGeom>
              <a:avLst/>
              <a:gdLst/>
              <a:ahLst/>
              <a:cxnLst/>
              <a:rect r="r" b="b" t="t" l="l"/>
              <a:pathLst>
                <a:path h="2723972" w="4847990">
                  <a:moveTo>
                    <a:pt x="0" y="0"/>
                  </a:moveTo>
                  <a:lnTo>
                    <a:pt x="4847990" y="0"/>
                  </a:lnTo>
                  <a:lnTo>
                    <a:pt x="4847990" y="2723972"/>
                  </a:lnTo>
                  <a:lnTo>
                    <a:pt x="0" y="2723972"/>
                  </a:lnTo>
                  <a:close/>
                </a:path>
              </a:pathLst>
            </a:custGeom>
            <a:solidFill>
              <a:srgbClr val="000000">
                <a:alpha val="2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39748" indent="-269874" lvl="1">
                <a:lnSpc>
                  <a:spcPts val="28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27843"/>
                    </a:srgbClr>
                  </a:solidFill>
                  <a:latin typeface="Arial Bold"/>
                </a:rPr>
                <a:t>Generative AI is a cutting-edge field of artificial intelligence</a:t>
              </a:r>
            </a:p>
            <a:p>
              <a:pPr marL="539748" indent="-269874" lvl="1">
                <a:lnSpc>
                  <a:spcPts val="28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27843"/>
                    </a:srgbClr>
                  </a:solidFill>
                  <a:latin typeface="Arial Bold"/>
                </a:rPr>
                <a:t>It's all about AI systems that can create new, original content.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99555" y="2648582"/>
            <a:ext cx="5814212" cy="5814212"/>
          </a:xfrm>
          <a:custGeom>
            <a:avLst/>
            <a:gdLst/>
            <a:ahLst/>
            <a:cxnLst/>
            <a:rect r="r" b="b" t="t" l="l"/>
            <a:pathLst>
              <a:path h="5814212" w="5814212">
                <a:moveTo>
                  <a:pt x="0" y="0"/>
                </a:moveTo>
                <a:lnTo>
                  <a:pt x="5814212" y="0"/>
                </a:lnTo>
                <a:lnTo>
                  <a:pt x="5814212" y="5814212"/>
                </a:lnTo>
                <a:lnTo>
                  <a:pt x="0" y="5814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39009" y="915273"/>
            <a:ext cx="13331231" cy="105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Alice Bold"/>
              </a:rPr>
              <a:t>Creativity at the Core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9834" y="3113305"/>
            <a:ext cx="8940283" cy="482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Generative AI learns from vast datasets of human creations.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It identifies patterns, styles, and structures in the data.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Then, it generates content that's remarkably human-like.</a:t>
            </a:r>
          </a:p>
          <a:p>
            <a:pPr>
              <a:lnSpc>
                <a:spcPts val="425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27792"/>
            <a:ext cx="18407213" cy="10342583"/>
            <a:chOff x="0" y="0"/>
            <a:chExt cx="4847990" cy="27239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47990" cy="2723972"/>
            </a:xfrm>
            <a:custGeom>
              <a:avLst/>
              <a:gdLst/>
              <a:ahLst/>
              <a:cxnLst/>
              <a:rect r="r" b="b" t="t" l="l"/>
              <a:pathLst>
                <a:path h="2723972" w="4847990">
                  <a:moveTo>
                    <a:pt x="0" y="0"/>
                  </a:moveTo>
                  <a:lnTo>
                    <a:pt x="4847990" y="0"/>
                  </a:lnTo>
                  <a:lnTo>
                    <a:pt x="4847990" y="2723972"/>
                  </a:lnTo>
                  <a:lnTo>
                    <a:pt x="0" y="2723972"/>
                  </a:lnTo>
                  <a:close/>
                </a:path>
              </a:pathLst>
            </a:custGeom>
            <a:solidFill>
              <a:srgbClr val="000000">
                <a:alpha val="2784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539748" indent="-269874" lvl="1">
                <a:lnSpc>
                  <a:spcPts val="28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27843"/>
                    </a:srgbClr>
                  </a:solidFill>
                  <a:latin typeface="Arial Bold"/>
                </a:rPr>
                <a:t>Generative AI is a cutting-edge field of artificial intelligence</a:t>
              </a:r>
            </a:p>
            <a:p>
              <a:pPr marL="539748" indent="-269874" lvl="1">
                <a:lnSpc>
                  <a:spcPts val="2824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27843"/>
                    </a:srgbClr>
                  </a:solidFill>
                  <a:latin typeface="Arial Bold"/>
                </a:rPr>
                <a:t>It's all about AI systems that can create new, original content.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932101" y="2845301"/>
            <a:ext cx="7327199" cy="4596398"/>
          </a:xfrm>
          <a:custGeom>
            <a:avLst/>
            <a:gdLst/>
            <a:ahLst/>
            <a:cxnLst/>
            <a:rect r="r" b="b" t="t" l="l"/>
            <a:pathLst>
              <a:path h="4596398" w="7327199">
                <a:moveTo>
                  <a:pt x="0" y="0"/>
                </a:moveTo>
                <a:lnTo>
                  <a:pt x="7327199" y="0"/>
                </a:lnTo>
                <a:lnTo>
                  <a:pt x="7327199" y="4596398"/>
                </a:lnTo>
                <a:lnTo>
                  <a:pt x="0" y="4596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39009" y="915273"/>
            <a:ext cx="13331231" cy="105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Alice Bold"/>
              </a:rPr>
              <a:t>Under the Hood: How It Works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9834" y="3113305"/>
            <a:ext cx="8940283" cy="482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Generative AI uses neural networks and algorithms.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It's inspired by how our brains process information.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Generative Adversarial Networks (GANs) are star players.</a:t>
            </a:r>
          </a:p>
          <a:p>
            <a:pPr>
              <a:lnSpc>
                <a:spcPts val="425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D88A5">
                <a:alpha val="5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2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39009" y="915273"/>
            <a:ext cx="13331231" cy="2083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Alice Bold"/>
              </a:rPr>
              <a:t>Generative Adversarial Networks (GANs) in 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494433"/>
            <a:ext cx="7559699" cy="482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Imagine GANs as two teams: forger and police.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The forger generates content, and the police evaluate it.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They compete to improve, creating stunning results.</a:t>
            </a:r>
          </a:p>
          <a:p>
            <a:pPr>
              <a:lnSpc>
                <a:spcPts val="425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042982" y="3871474"/>
            <a:ext cx="8115300" cy="3416968"/>
          </a:xfrm>
          <a:custGeom>
            <a:avLst/>
            <a:gdLst/>
            <a:ahLst/>
            <a:cxnLst/>
            <a:rect r="r" b="b" t="t" l="l"/>
            <a:pathLst>
              <a:path h="3416968" w="8115300">
                <a:moveTo>
                  <a:pt x="0" y="0"/>
                </a:moveTo>
                <a:lnTo>
                  <a:pt x="8115300" y="0"/>
                </a:lnTo>
                <a:lnTo>
                  <a:pt x="8115300" y="3416969"/>
                </a:lnTo>
                <a:lnTo>
                  <a:pt x="0" y="3416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D88A5">
                <a:alpha val="5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2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58968" y="2758267"/>
            <a:ext cx="3905183" cy="3905183"/>
          </a:xfrm>
          <a:custGeom>
            <a:avLst/>
            <a:gdLst/>
            <a:ahLst/>
            <a:cxnLst/>
            <a:rect r="r" b="b" t="t" l="l"/>
            <a:pathLst>
              <a:path h="3905183" w="3905183">
                <a:moveTo>
                  <a:pt x="0" y="0"/>
                </a:moveTo>
                <a:lnTo>
                  <a:pt x="3905182" y="0"/>
                </a:lnTo>
                <a:lnTo>
                  <a:pt x="3905182" y="3905183"/>
                </a:lnTo>
                <a:lnTo>
                  <a:pt x="0" y="3905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364150" y="2701117"/>
            <a:ext cx="7559699" cy="482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Generative AI is transforming industries.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From art and fashion to gaming and medicine.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It's changing how we create and innovate.</a:t>
            </a:r>
          </a:p>
          <a:p>
            <a:pPr>
              <a:lnSpc>
                <a:spcPts val="425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923850" y="5143500"/>
            <a:ext cx="3637335" cy="3905183"/>
          </a:xfrm>
          <a:custGeom>
            <a:avLst/>
            <a:gdLst/>
            <a:ahLst/>
            <a:cxnLst/>
            <a:rect r="r" b="b" t="t" l="l"/>
            <a:pathLst>
              <a:path h="3905183" w="3637335">
                <a:moveTo>
                  <a:pt x="0" y="0"/>
                </a:moveTo>
                <a:lnTo>
                  <a:pt x="3637335" y="0"/>
                </a:lnTo>
                <a:lnTo>
                  <a:pt x="3637335" y="3905183"/>
                </a:lnTo>
                <a:lnTo>
                  <a:pt x="0" y="3905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681" t="0" r="-368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639009" y="915273"/>
            <a:ext cx="13331231" cy="105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Alice Bold"/>
              </a:rPr>
              <a:t>Real-World Applications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D88A5">
                <a:alpha val="5098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2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42783" y="2553637"/>
            <a:ext cx="7716517" cy="5179725"/>
          </a:xfrm>
          <a:custGeom>
            <a:avLst/>
            <a:gdLst/>
            <a:ahLst/>
            <a:cxnLst/>
            <a:rect r="r" b="b" t="t" l="l"/>
            <a:pathLst>
              <a:path h="5179725" w="7716517">
                <a:moveTo>
                  <a:pt x="0" y="0"/>
                </a:moveTo>
                <a:lnTo>
                  <a:pt x="7716517" y="0"/>
                </a:lnTo>
                <a:lnTo>
                  <a:pt x="7716517" y="5179726"/>
                </a:lnTo>
                <a:lnTo>
                  <a:pt x="0" y="5179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84301" y="2701117"/>
            <a:ext cx="7559699" cy="4827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Quality and realism can be a challenge.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Bias and ethics need careful consideration.</a:t>
            </a:r>
          </a:p>
          <a:p>
            <a:pPr>
              <a:lnSpc>
                <a:spcPts val="4250"/>
              </a:lnSpc>
            </a:pPr>
          </a:p>
          <a:p>
            <a:pPr marL="655503" indent="-327752" lvl="1">
              <a:lnSpc>
                <a:spcPts val="4250"/>
              </a:lnSpc>
              <a:buFont typeface="Arial"/>
              <a:buChar char="•"/>
            </a:pPr>
            <a:r>
              <a:rPr lang="en-US" sz="3036">
                <a:solidFill>
                  <a:srgbClr val="FFFFFF"/>
                </a:solidFill>
                <a:latin typeface="Canva Sans Bold"/>
              </a:rPr>
              <a:t>But the possibilities are vast and inspiring.</a:t>
            </a:r>
          </a:p>
          <a:p>
            <a:pPr>
              <a:lnSpc>
                <a:spcPts val="425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639009" y="915273"/>
            <a:ext cx="13331231" cy="105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Alice Bold"/>
              </a:rPr>
              <a:t>Real-World Applications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6" t="-50321" r="-1345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35542" y="3326063"/>
            <a:ext cx="7123758" cy="4801353"/>
          </a:xfrm>
          <a:custGeom>
            <a:avLst/>
            <a:gdLst/>
            <a:ahLst/>
            <a:cxnLst/>
            <a:rect r="r" b="b" t="t" l="l"/>
            <a:pathLst>
              <a:path h="4801353" w="7123758">
                <a:moveTo>
                  <a:pt x="0" y="0"/>
                </a:moveTo>
                <a:lnTo>
                  <a:pt x="7123758" y="0"/>
                </a:lnTo>
                <a:lnTo>
                  <a:pt x="7123758" y="4801353"/>
                </a:lnTo>
                <a:lnTo>
                  <a:pt x="0" y="48013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042" t="0" r="-1304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5404" y="1066800"/>
            <a:ext cx="11277192" cy="105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Alice Bold"/>
              </a:rPr>
              <a:t>The Future of Creativity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834625"/>
            <a:ext cx="8954878" cy="5717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6480" indent="-388240" lvl="1">
              <a:lnSpc>
                <a:spcPts val="5035"/>
              </a:lnSpc>
              <a:buFont typeface="Arial"/>
              <a:buChar char="•"/>
            </a:pPr>
            <a:r>
              <a:rPr lang="en-US" sz="3596">
                <a:solidFill>
                  <a:srgbClr val="FFFFFF"/>
                </a:solidFill>
                <a:latin typeface="Canva Sans Bold"/>
              </a:rPr>
              <a:t>Generative AI is reshaping the creative landscape.</a:t>
            </a:r>
          </a:p>
          <a:p>
            <a:pPr>
              <a:lnSpc>
                <a:spcPts val="5035"/>
              </a:lnSpc>
            </a:pPr>
          </a:p>
          <a:p>
            <a:pPr marL="776480" indent="-388240" lvl="1">
              <a:lnSpc>
                <a:spcPts val="5035"/>
              </a:lnSpc>
              <a:buFont typeface="Arial"/>
              <a:buChar char="•"/>
            </a:pPr>
            <a:r>
              <a:rPr lang="en-US" sz="3596">
                <a:solidFill>
                  <a:srgbClr val="FFFFFF"/>
                </a:solidFill>
                <a:latin typeface="Canva Sans Bold"/>
              </a:rPr>
              <a:t>It's a glimpse into the limitless potential of AI.</a:t>
            </a:r>
          </a:p>
          <a:p>
            <a:pPr>
              <a:lnSpc>
                <a:spcPts val="5035"/>
              </a:lnSpc>
            </a:pPr>
          </a:p>
          <a:p>
            <a:pPr marL="776480" indent="-388240" lvl="1">
              <a:lnSpc>
                <a:spcPts val="5035"/>
              </a:lnSpc>
              <a:buFont typeface="Arial"/>
              <a:buChar char="•"/>
            </a:pPr>
            <a:r>
              <a:rPr lang="en-US" sz="3596">
                <a:solidFill>
                  <a:srgbClr val="FFFFFF"/>
                </a:solidFill>
                <a:latin typeface="Canva Sans Bold"/>
              </a:rPr>
              <a:t>Get ready to unlock new realms of creativity!</a:t>
            </a:r>
          </a:p>
          <a:p>
            <a:pPr>
              <a:lnSpc>
                <a:spcPts val="503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6" t="-50321" r="-1345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2990" y="2470352"/>
            <a:ext cx="5938979" cy="6221788"/>
          </a:xfrm>
          <a:custGeom>
            <a:avLst/>
            <a:gdLst/>
            <a:ahLst/>
            <a:cxnLst/>
            <a:rect r="r" b="b" t="t" l="l"/>
            <a:pathLst>
              <a:path h="6221788" w="5938979">
                <a:moveTo>
                  <a:pt x="0" y="0"/>
                </a:moveTo>
                <a:lnTo>
                  <a:pt x="5938979" y="0"/>
                </a:lnTo>
                <a:lnTo>
                  <a:pt x="5938979" y="6221788"/>
                </a:lnTo>
                <a:lnTo>
                  <a:pt x="0" y="6221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05404" y="1066800"/>
            <a:ext cx="11277192" cy="105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Alice Bold"/>
              </a:rPr>
              <a:t>Questions?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1233" y="3527437"/>
            <a:ext cx="8045713" cy="316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5"/>
              </a:lnSpc>
            </a:pPr>
            <a:r>
              <a:rPr lang="en-US" sz="3596">
                <a:solidFill>
                  <a:srgbClr val="FFFFFF"/>
                </a:solidFill>
                <a:latin typeface="Canva Sans Bold"/>
              </a:rPr>
              <a:t>Thank you for exploring Generative AI with us.</a:t>
            </a:r>
          </a:p>
          <a:p>
            <a:pPr>
              <a:lnSpc>
                <a:spcPts val="5035"/>
              </a:lnSpc>
            </a:pPr>
          </a:p>
          <a:p>
            <a:pPr>
              <a:lnSpc>
                <a:spcPts val="5035"/>
              </a:lnSpc>
            </a:pPr>
            <a:r>
              <a:rPr lang="en-US" sz="3596">
                <a:solidFill>
                  <a:srgbClr val="FFFFFF"/>
                </a:solidFill>
                <a:latin typeface="Canva Sans Bold"/>
              </a:rPr>
              <a:t>Any questions or thoughts?"</a:t>
            </a:r>
          </a:p>
          <a:p>
            <a:pPr>
              <a:lnSpc>
                <a:spcPts val="503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DAFr8T04hx0</dc:identifier>
  <dcterms:modified xsi:type="dcterms:W3CDTF">2011-08-01T06:04:30Z</dcterms:modified>
  <cp:revision>1</cp:revision>
  <dc:title>Unlocking Creativity: Generative AI</dc:title>
</cp:coreProperties>
</file>